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46" r:id="rId4"/>
    <p:sldId id="323" r:id="rId5"/>
    <p:sldId id="347" r:id="rId6"/>
    <p:sldId id="348" r:id="rId7"/>
    <p:sldId id="337" r:id="rId8"/>
    <p:sldId id="338" r:id="rId9"/>
    <p:sldId id="350" r:id="rId10"/>
    <p:sldId id="351" r:id="rId11"/>
    <p:sldId id="352" r:id="rId12"/>
    <p:sldId id="342" r:id="rId13"/>
    <p:sldId id="343" r:id="rId14"/>
    <p:sldId id="344" r:id="rId15"/>
    <p:sldId id="345" r:id="rId16"/>
    <p:sldId id="32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 fontScale="92500" lnSpcReduction="10000"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T(n) =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(n/b) + f(n), where,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size of input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number of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subproblems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recursion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n/b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size of each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subproblem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subproblems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assumed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have the same size.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f(n)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cost of the work done outside the recursive call, which includes the cost of dividing the problem and cost of merging the solutions Here, a ≥ 1 and b &gt; 1 are constants, and f(n) is an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asymptotic function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Master’s Theorem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T(n) =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(n/b) + f(n)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252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T(n) has the following asymptotic bounds: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252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f(n) =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 T(n) =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Θ(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252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f(n) =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Θ(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then T(n) =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Θ(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log 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-252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f(n) =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Ω(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 T(n) =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Θ(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f(n)).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ϵ &gt; 0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252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constant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Master’s Theorem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52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principal cases</a:t>
            </a:r>
          </a:p>
          <a:p>
            <a:pPr marL="0" indent="0" algn="just">
              <a:buNone/>
            </a:pPr>
            <a:endParaRPr lang="pt-BR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case means that t (n) ∈ O(g(n)),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last case means that t(n) ∈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(g(n)), and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second case means that t (n) ∈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(g(n)).</a:t>
            </a:r>
          </a:p>
          <a:p>
            <a:pPr marL="0" indent="0" algn="just"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L’Hospital’s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rule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Stirling’s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formula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Using Limits for Comparing Orders of Growth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5786477" cy="130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643446"/>
            <a:ext cx="2428892" cy="811024"/>
          </a:xfrm>
          <a:prstGeom prst="rect">
            <a:avLst/>
          </a:prstGeom>
        </p:spPr>
      </p:pic>
      <p:pic>
        <p:nvPicPr>
          <p:cNvPr id="10" name="Picture 9" descr="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5214950"/>
            <a:ext cx="1705982" cy="907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Using Limits for Comparing Orders of Growth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77698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876"/>
            <a:ext cx="785818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857892"/>
            <a:ext cx="751936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52864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Little-O Notation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non-negative functions, f(n) and g(n), f(n) is little o of g(n) if and only if f(n) = O(g(n)), but    f(n) ≠ Θ(g(n)). This is denoted as         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"f(n) = o(g(n))".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Little Omega Notation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non-negative functions, f(n) and g(n), f(n) is little omega of g(n) if and only if f(n) = Ω(g(n)), but f(n) ≠ Θ(g(n)). This is denoted as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"f(n) = ω(g(n))".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Using Limits for Comparing Orders of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6552"/>
            <a:ext cx="7071449" cy="618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1     ALGORITHM ANALYSIS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Notion of Algorithm – Fundamentals of Algorithmic problem Solving – Important Problem types.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the Analysis of Algorithm Efficiency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Analysis Framework – Asymptotic notations and Basic Efficiency Classes - Mathematical Analysis of Recursive and Non-recursive algorithms-Empirical analysis of Algorithms-Algorithm Visualization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 fontScale="92500" lnSpcReduction="20000"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study of change in performance of the algorithm with the change in the order of the input size is defined as asymptotic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analysis.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Asymptotic notations are the mathematical notations used to describe the running time of an algorithm when the input tends towards a particular value or a limiting value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Measuring the running time is expressed as the order of  n/n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/…. i.e. as some function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can compare any two algorithms by comparing their order of growth</a:t>
            </a: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Worst-Case, Best-Case, and Average-Case Efficiencies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2714644"/>
          </a:xfrm>
        </p:spPr>
        <p:txBody>
          <a:bodyPr>
            <a:normAutofit fontScale="85000" lnSpcReduction="20000"/>
          </a:bodyPr>
          <a:lstStyle/>
          <a:p>
            <a:pPr marL="252000" indent="-252000" algn="just">
              <a:buNone/>
            </a:pPr>
            <a:r>
              <a:rPr lang="en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O-notation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 function f(n) is said to be in O(g(n)), denoted f(n) ∈ O(g(n)), if f(n) is bounded above by some constant multiple of g(n) for all large n, i.e., if there exist some positive constant c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such that </a:t>
            </a:r>
          </a:p>
          <a:p>
            <a:pPr marL="252000" indent="-252000"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f(n) ≤ cg(n)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IN" sz="3200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Asymptotic Notations and Basic Efficiency Classes</a:t>
            </a:r>
          </a:p>
        </p:txBody>
      </p:sp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3841002"/>
            <a:ext cx="3046573" cy="2302642"/>
          </a:xfrm>
          <a:prstGeom prst="rect">
            <a:avLst/>
          </a:prstGeom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143372" y="3857628"/>
            <a:ext cx="4643470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100n + 5 ≤ 100n + n (for all n ≥ 5)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= 101n ≤ 101 n</a:t>
            </a:r>
            <a:r>
              <a:rPr lang="en-US" sz="13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(here c = 101 and n</a:t>
            </a:r>
            <a:r>
              <a:rPr lang="en-US" sz="1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5)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100n + 5 ≤ 101 n</a:t>
            </a:r>
            <a:r>
              <a:rPr lang="en-US" sz="13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i.e. 100n + 5 ∈ O(n</a:t>
            </a:r>
            <a:r>
              <a:rPr lang="en-US" sz="13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endParaRPr lang="en-US" sz="1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100n + 5 ≤ 100n + n (for all n ≥ 5)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= 101n + 5n = 105n ≤ 105 n</a:t>
            </a:r>
            <a:r>
              <a:rPr lang="en-US" sz="13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(here c = 105 and n</a:t>
            </a:r>
            <a:r>
              <a:rPr lang="en-US" sz="1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100n + 5 ≤ 10 n</a:t>
            </a:r>
            <a:r>
              <a:rPr lang="en-US" sz="13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i.e. 100n + 5 ∈ O(n</a:t>
            </a:r>
            <a:r>
              <a:rPr lang="en-US" sz="13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52864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 and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(n)), then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O(max{g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(n), 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(n)})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(n)), there exist some positive constant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such that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Similarly, Since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(n)), there exist some positive constant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such that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c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max{c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 and consider n ≥ max{n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 +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  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 +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max[g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(n), 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(n)]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t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O(max{g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(n), g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(n)}), </a:t>
            </a:r>
          </a:p>
          <a:p>
            <a:pPr marL="0" indent="0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 c = 2c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 max{c</a:t>
            </a:r>
            <a:r>
              <a:rPr lang="pt-BR" sz="31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pt-BR" sz="31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 &amp;</a:t>
            </a:r>
          </a:p>
          <a:p>
            <a:pPr marL="0" indent="0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= max{n1, n2}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Properties involving Asymptotic Notations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52864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 and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(n)), then</a:t>
            </a:r>
          </a:p>
          <a:p>
            <a:pPr marL="0" indent="0" algn="just">
              <a:buNone/>
            </a:pP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t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O(max{g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(n), g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(n)})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(n)), there exist some positive constant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such that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Similarly, Since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(n)), there exist some positive constant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such that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c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max{c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 and consider n ≥ max{n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sz="33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 t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 +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  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 +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≤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max[g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(n), 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(n)]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t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∈ O(max{g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(n), g</a:t>
            </a:r>
            <a:r>
              <a:rPr lang="pt-BR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(n)}), </a:t>
            </a:r>
          </a:p>
          <a:p>
            <a:pPr marL="0" indent="0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 c = 2c</a:t>
            </a:r>
            <a:r>
              <a:rPr lang="pt-BR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 max{c</a:t>
            </a:r>
            <a:r>
              <a:rPr lang="pt-BR" sz="31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pt-BR" sz="31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 &amp;</a:t>
            </a:r>
          </a:p>
          <a:p>
            <a:pPr marL="0" indent="0" algn="just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pt-B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= max{n1, n2}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Properties involving Asymptotic Notations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884" y="3143248"/>
            <a:ext cx="2643206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</a:rPr>
              <a:t>when an algorithm is divided into phases it </a:t>
            </a:r>
            <a:r>
              <a:rPr lang="en-US" sz="1500" dirty="0" smtClean="0">
                <a:solidFill>
                  <a:schemeClr val="bg1"/>
                </a:solidFill>
              </a:rPr>
              <a:t>is </a:t>
            </a:r>
            <a:r>
              <a:rPr lang="en-US" sz="1500" dirty="0" smtClean="0">
                <a:solidFill>
                  <a:schemeClr val="bg1"/>
                </a:solidFill>
              </a:rPr>
              <a:t>not sum of g</a:t>
            </a:r>
            <a:r>
              <a:rPr lang="en-US" sz="1500" baseline="-25000" dirty="0" smtClean="0">
                <a:solidFill>
                  <a:schemeClr val="bg1"/>
                </a:solidFill>
              </a:rPr>
              <a:t>1</a:t>
            </a:r>
            <a:r>
              <a:rPr lang="en-US" sz="1500" dirty="0" smtClean="0">
                <a:solidFill>
                  <a:schemeClr val="bg1"/>
                </a:solidFill>
              </a:rPr>
              <a:t>(n) &amp; </a:t>
            </a:r>
            <a:r>
              <a:rPr lang="en-US" sz="1500" dirty="0" smtClean="0">
                <a:solidFill>
                  <a:schemeClr val="bg1"/>
                </a:solidFill>
              </a:rPr>
              <a:t>g</a:t>
            </a:r>
            <a:r>
              <a:rPr lang="en-US" sz="1500" baseline="-25000" dirty="0" smtClean="0">
                <a:solidFill>
                  <a:schemeClr val="bg1"/>
                </a:solidFill>
              </a:rPr>
              <a:t>2</a:t>
            </a:r>
            <a:r>
              <a:rPr lang="en-US" sz="1500" dirty="0" smtClean="0">
                <a:solidFill>
                  <a:schemeClr val="bg1"/>
                </a:solidFill>
              </a:rPr>
              <a:t>(n</a:t>
            </a:r>
            <a:r>
              <a:rPr lang="en-US" sz="1500" dirty="0" smtClean="0">
                <a:solidFill>
                  <a:schemeClr val="bg1"/>
                </a:solidFill>
              </a:rPr>
              <a:t>) is </a:t>
            </a:r>
            <a:r>
              <a:rPr lang="en-US" sz="1500" dirty="0" smtClean="0">
                <a:solidFill>
                  <a:schemeClr val="bg1"/>
                </a:solidFill>
              </a:rPr>
              <a:t>useful for the upper bound, but the maximum </a:t>
            </a:r>
            <a:r>
              <a:rPr lang="en-US" sz="1500" dirty="0" smtClean="0">
                <a:solidFill>
                  <a:schemeClr val="bg1"/>
                </a:solidFill>
              </a:rPr>
              <a:t>of </a:t>
            </a:r>
            <a:r>
              <a:rPr lang="en-US" sz="1500" dirty="0" smtClean="0">
                <a:solidFill>
                  <a:schemeClr val="bg1"/>
                </a:solidFill>
              </a:rPr>
              <a:t>g</a:t>
            </a:r>
            <a:r>
              <a:rPr lang="en-US" sz="1500" baseline="-25000" dirty="0" smtClean="0">
                <a:solidFill>
                  <a:schemeClr val="bg1"/>
                </a:solidFill>
              </a:rPr>
              <a:t>1</a:t>
            </a:r>
            <a:r>
              <a:rPr lang="en-US" sz="1500" dirty="0" smtClean="0">
                <a:solidFill>
                  <a:schemeClr val="bg1"/>
                </a:solidFill>
              </a:rPr>
              <a:t>(n), g</a:t>
            </a:r>
            <a:r>
              <a:rPr lang="en-US" sz="1500" baseline="-25000" dirty="0" smtClean="0">
                <a:solidFill>
                  <a:schemeClr val="bg1"/>
                </a:solidFill>
              </a:rPr>
              <a:t>2</a:t>
            </a:r>
            <a:r>
              <a:rPr lang="en-US" sz="1500" dirty="0" smtClean="0">
                <a:solidFill>
                  <a:schemeClr val="bg1"/>
                </a:solidFill>
              </a:rPr>
              <a:t>(n</a:t>
            </a:r>
            <a:r>
              <a:rPr lang="en-US" sz="1500" dirty="0" smtClean="0">
                <a:solidFill>
                  <a:schemeClr val="bg1"/>
                </a:solidFill>
              </a:rPr>
              <a:t>)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decides the upper bound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2857520"/>
          </a:xfrm>
        </p:spPr>
        <p:txBody>
          <a:bodyPr>
            <a:normAutofit fontScale="85000" lnSpcReduction="20000"/>
          </a:bodyPr>
          <a:lstStyle/>
          <a:p>
            <a:pPr marL="252000" indent="-252000" algn="just">
              <a:buNone/>
            </a:pPr>
            <a:r>
              <a:rPr lang="el-G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Ω-</a:t>
            </a:r>
            <a:r>
              <a:rPr lang="en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notation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 function f(n) is said to be in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Ω(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g(n)), denoted by f(n) ∈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(g(n)), if f(n) is bounded below by some constant multiple of g(n) for all large n, i.e., if there exist some positive constant c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such that </a:t>
            </a:r>
          </a:p>
          <a:p>
            <a:pPr marL="252000" indent="-252000"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f(n) ≥ cg(n)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IN" sz="3200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Asymptotic Notations and Basic Efficiency Classes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29124" y="4143380"/>
            <a:ext cx="4357718" cy="15716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prove n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∈ </a:t>
            </a:r>
            <a:r>
              <a:rPr lang="el-G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≥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(for all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0 and c = 1)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≥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i.e.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∈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7" descr="a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1" y="3786190"/>
            <a:ext cx="2695575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2643206"/>
          </a:xfrm>
        </p:spPr>
        <p:txBody>
          <a:bodyPr>
            <a:normAutofit fontScale="85000" lnSpcReduction="20000"/>
          </a:bodyPr>
          <a:lstStyle/>
          <a:p>
            <a:pPr marL="252000" indent="-252000" algn="just">
              <a:buNone/>
            </a:pPr>
            <a:r>
              <a:rPr lang="el-G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Θ-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notation</a:t>
            </a:r>
            <a:endParaRPr lang="en-IN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 function f(n) is said to be in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Θ(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g(n)), denoted by f(n) ∈ </a:t>
            </a:r>
            <a:r>
              <a:rPr lang="el-G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(g(n)), if f(n) is bounded both above and below by some constant multiples of g(n) for all large n, i.e., if there exist some positive constant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some non-negative integer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such that </a:t>
            </a:r>
          </a:p>
          <a:p>
            <a:pPr marL="252000" indent="-252000"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g(n) ≤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f(n) ≤ c2g(n)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all n ≥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IN" sz="3200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Asymptotic Notations and Basic Efficiency Classes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500430" y="3786190"/>
            <a:ext cx="5286412" cy="2428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Prove n(n-1) ∈ </a:t>
            </a:r>
            <a:r>
              <a:rPr lang="el-G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prove right inequality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(½)n(n-1)  =  (½)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(½) n ≤ (½)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prove left inequality</a:t>
            </a:r>
            <a:endParaRPr lang="en-US" sz="3200" baseline="30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(½)n(n-1)=(½)n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-(½)n ≥ (½)n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-(½)n*(½)n ≥ ¼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c</a:t>
            </a:r>
            <a:r>
              <a:rPr lang="en-US" sz="29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¼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c</a:t>
            </a:r>
            <a:r>
              <a:rPr lang="en-US" sz="32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½, and n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2.</a:t>
            </a: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Hence ¼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≤ ½ n(n-1) ≤ ½ 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8" descr="a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14752"/>
            <a:ext cx="2714644" cy="2811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643997" cy="569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928957"/>
              </a:tblGrid>
              <a:tr h="359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Big 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Big  </a:t>
                      </a:r>
                      <a:r>
                        <a:rPr lang="el-GR" dirty="0" smtClean="0"/>
                        <a:t>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Big  </a:t>
                      </a:r>
                      <a:r>
                        <a:rPr lang="el-GR" dirty="0" smtClean="0"/>
                        <a:t>Θ</a:t>
                      </a:r>
                      <a:endParaRPr lang="en-US" dirty="0"/>
                    </a:p>
                  </a:txBody>
                  <a:tcPr/>
                </a:tc>
              </a:tr>
              <a:tr h="1152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Rate of growth of an algorithm is less than or equal to a specific value.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 of growth is greater than or equal to a specified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 of growth is equal to a specified value</a:t>
                      </a:r>
                      <a:endParaRPr lang="en-US" dirty="0"/>
                    </a:p>
                  </a:txBody>
                  <a:tcPr/>
                </a:tc>
              </a:tr>
              <a:tr h="119603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upper bound of algorithm is represented by Big O 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algorithm’s lower bound is represented by Omega 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bounding of function from above and below is represented by theta notation</a:t>
                      </a:r>
                      <a:endParaRPr lang="en-US" dirty="0"/>
                    </a:p>
                  </a:txBody>
                  <a:tcPr/>
                </a:tc>
              </a:tr>
              <a:tr h="620767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oh (O) – Upper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Omega (Ω) – Lower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Theta (Θ) – Tight Bound</a:t>
                      </a:r>
                      <a:endParaRPr lang="en-US" dirty="0"/>
                    </a:p>
                  </a:txBody>
                  <a:tcPr/>
                </a:tc>
              </a:tr>
              <a:tr h="1152853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 bound on an algorithm is the most amount of time required (worst case)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bound on an algorithm is the least amount of time required (best case).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tightest bound is the best of all the worst case times that the algorithm can take.</a:t>
                      </a:r>
                      <a:endParaRPr lang="en-US" dirty="0"/>
                    </a:p>
                  </a:txBody>
                  <a:tcPr/>
                </a:tc>
              </a:tr>
              <a:tr h="1152853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Mathematically: Big Oh is f(n) &lt;= Cg(n) for all n &gt;= n0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Mathematically: Big Omega is Cg(n) &lt;= f(n) for all n &gt;= n0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Mathematically – Big Theta is C2g(n) &lt;= f(n) &lt;= C1g(n) for n &gt;= n0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Comparison of O, </a:t>
            </a:r>
            <a:r>
              <a:rPr lang="el-GR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notations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2293</TotalTime>
  <Words>1305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18ITT42 - DESIGN AND ANALYSIS OF ALGORITHMS  (IV-Semester)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179</cp:revision>
  <dcterms:created xsi:type="dcterms:W3CDTF">2006-08-16T00:00:00Z</dcterms:created>
  <dcterms:modified xsi:type="dcterms:W3CDTF">2023-02-13T06:10:40Z</dcterms:modified>
</cp:coreProperties>
</file>